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embeddedFontLst>
    <p:embeddedFont>
      <p:font typeface="IBM Plex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MYNgDjGcjigaL3Geb3I2Aqlaz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DFDDE4-88F4-41F3-8421-FE6C4D036B7C}">
  <a:tblStyle styleId="{8FDFDDE4-88F4-41F3-8421-FE6C4D036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9C5F11-A234-4C53-B61D-9D1C934583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IBMPlexSans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IBMPlexSans-italic.fntdata"/><Relationship Id="rId21" Type="http://schemas.openxmlformats.org/officeDocument/2006/relationships/slide" Target="slides/slide15.xml"/><Relationship Id="rId43" Type="http://schemas.openxmlformats.org/officeDocument/2006/relationships/font" Target="fonts/IBMPlexSans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IBMPlex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71" name="Google Shape;2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a2af5e27a_2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85" name="Google Shape;285;g23a2af5e27a_2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a2af5e27a_2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99" name="Google Shape;299;g23a2af5e27a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a2af5e27a_2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used a 5V power supply, we added </a:t>
            </a:r>
            <a:r>
              <a:rPr lang="en-US"/>
              <a:t>capacitors</a:t>
            </a:r>
            <a:r>
              <a:rPr lang="en-US"/>
              <a:t> to the motors to reduce voltage drop </a:t>
            </a:r>
            <a:endParaRPr/>
          </a:p>
        </p:txBody>
      </p:sp>
      <p:sp>
        <p:nvSpPr>
          <p:cNvPr id="310" name="Google Shape;310;g23a2af5e27a_2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a2afcce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23" name="Google Shape;323;g23a2afcce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a2afcce7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34" name="Google Shape;334;g23a2afcce7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a2afcce7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52" name="Google Shape;352;g23a2afcce7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3a2afcce7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66" name="Google Shape;366;g23a2afcce7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a2afcce7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81" name="Google Shape;381;g23a2afcce72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a2afcce7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392" name="Google Shape;392;g23a2afcce7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a2af5e27a_2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05" name="Google Shape;405;g23a2af5e27a_2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a2af5e27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16" name="Google Shape;416;g23a2af5e27a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a2af5e27a_2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32" name="Google Shape;432;g23a2af5e27a_2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a2af5e27a_2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49" name="Google Shape;449;g23a2af5e27a_2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a2af5e27a_2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62" name="Google Shape;462;g23a2af5e27a_2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a2af5e27a_2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473" name="Google Shape;473;g23a2af5e27a_2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a2afcce7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486" name="Google Shape;486;g23a2afcce7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497" name="Google Shape;4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509" name="Google Shape;5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a2af5e27a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525" name="Google Shape;525;g23a2af5e27a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a2af5e27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171" name="Google Shape;171;g23a2af5e27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3a2af5e27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536" name="Google Shape;536;g23a2af5e27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3a2af5e27a_2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549" name="Google Shape;549;g23a2af5e27a_2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562" name="Google Shape;5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3a2afcce72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576" name="Google Shape;576;g23a2afcce72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3a2af5e27a_2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Alyssa</a:t>
            </a:r>
            <a:endParaRPr/>
          </a:p>
        </p:txBody>
      </p:sp>
      <p:sp>
        <p:nvSpPr>
          <p:cNvPr id="591" name="Google Shape;591;g23a2af5e27a_2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Javi</a:t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a2af5e27a_2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08" name="Google Shape;208;g23a2af5e27a_2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c61be17b5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21" name="Google Shape;221;g23c61be17b5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a2af5e27a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47" name="Google Shape;247;g23a2af5e27a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a2af5e27a_2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Adia</a:t>
            </a:r>
            <a:endParaRPr/>
          </a:p>
        </p:txBody>
      </p:sp>
      <p:sp>
        <p:nvSpPr>
          <p:cNvPr id="260" name="Google Shape;260;g23a2af5e27a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a2af5e27a_2_6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3a2af5e27a_2_6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3a2af5e27a_2_6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a2af5e27a_2_6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3a2af5e27a_2_6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g23a2af5e27a_2_6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3a2af5e27a_2_6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g23a2af5e27a_2_6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a2af5e27a_2_63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3a2af5e27a_2_63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3a2af5e27a_2_6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3a2af5e27a_2_6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3a2af5e27a_2_6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a2af5e27a_2_6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3a2af5e27a_2_64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3a2af5e27a_2_64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g23a2af5e27a_2_6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3a2af5e27a_2_6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3a2af5e27a_2_6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a2af5e27a_2_64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3a2af5e27a_2_64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g23a2af5e27a_2_64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23a2af5e27a_2_64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g23a2af5e27a_2_64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3a2af5e27a_2_6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3a2af5e27a_2_6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3a2af5e27a_2_6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a2af5e27a_2_6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3a2af5e27a_2_6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23a2af5e27a_2_6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23a2af5e27a_2_6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2af5e27a_2_66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3a2af5e27a_2_66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4" name="Google Shape;124;g23a2af5e27a_2_66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g23a2af5e27a_2_6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3a2af5e27a_2_6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3a2af5e27a_2_6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a2af5e27a_2_66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3a2af5e27a_2_66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g23a2af5e27a_2_66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g23a2af5e27a_2_6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23a2af5e27a_2_6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3a2af5e27a_2_6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a2af5e27a_2_6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3a2af5e27a_2_67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g23a2af5e27a_2_6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3a2af5e27a_2_6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3a2af5e27a_2_6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a2af5e27a_2_68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3a2af5e27a_2_68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23a2af5e27a_2_6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3a2af5e27a_2_6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3a2af5e27a_2_6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a2af5e27a_2_6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23a2af5e27a_2_6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g23a2af5e27a_2_6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g23a2af5e27a_2_6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3a2af5e27a_2_6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pWp-WKadP_8MEXxplzbI9EYPiD3syH1Z/view" TargetMode="External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5MRTdoTsD_FvvXlXnPLAZP9VEN_uV39b/view" TargetMode="External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5ySU91G2jYY3Hop2YsanfRVb-fYhihid/view" TargetMode="External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/>
          <p:nvPr/>
        </p:nvSpPr>
        <p:spPr>
          <a:xfrm flipH="1" rot="10800000">
            <a:off x="-1" y="8163"/>
            <a:ext cx="12192000" cy="68580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newspaper&#10;&#10;Description automatically generated" id="152" name="Google Shape;152;p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81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/>
        </p:nvSpPr>
        <p:spPr>
          <a:xfrm>
            <a:off x="1134035" y="2553964"/>
            <a:ext cx="9924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Page Turner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ECE 445 Presentation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7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Adia Radecka, Alyssa Bradshaw, Javi Cardenas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154" name="Google Shape;1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7" y="852965"/>
            <a:ext cx="2909982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 txBox="1"/>
          <p:nvPr/>
        </p:nvSpPr>
        <p:spPr>
          <a:xfrm>
            <a:off x="3922059" y="5413888"/>
            <a:ext cx="43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May 3,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Power Subsystem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76" name="Google Shape;276;p8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77" name="Google Shape;2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8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Power: RV Table</a:t>
            </a:r>
            <a:endParaRPr/>
          </a:p>
        </p:txBody>
      </p:sp>
      <p:sp>
        <p:nvSpPr>
          <p:cNvPr id="279" name="Google Shape;279;p8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280" name="Google Shape;28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00" y="2409400"/>
            <a:ext cx="4163375" cy="256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8"/>
          <p:cNvGraphicFramePr/>
          <p:nvPr/>
        </p:nvGraphicFramePr>
        <p:xfrm>
          <a:off x="5054400" y="169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{8FDFDDE4-88F4-41F3-8421-FE6C4D036B7C}</a:tableStyleId>
              </a:tblPr>
              <a:tblGrid>
                <a:gridCol w="3249900"/>
                <a:gridCol w="3249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Requirements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Verification 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Must have a 5V wall adapter that plugs into a wall outlet. </a:t>
                      </a:r>
                      <a:endParaRPr sz="2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All components on the PCB must be supplied with 5 V  ± 5%, when the device is idle and active.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Use a multimeter to check that the wall adapter barrel jack is supplying 5V ± 5%.</a:t>
                      </a:r>
                      <a:endParaRPr sz="2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Measure the voltage across each component using an oscilloscope. Repeat this process when a foot pedal is pressed.</a:t>
                      </a:r>
                      <a:endParaRPr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82" name="Google Shape;282;p8"/>
          <p:cNvSpPr txBox="1"/>
          <p:nvPr>
            <p:ph idx="12" type="sldNum"/>
          </p:nvPr>
        </p:nvSpPr>
        <p:spPr>
          <a:xfrm>
            <a:off x="9448800" y="6464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a2af5e27a_2_312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5V AC-DC Wall Adapter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Supplied 5V </a:t>
            </a:r>
            <a:r>
              <a:rPr lang="en-US" sz="20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± 5%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DC to all components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3a2af5e27a_2_312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3a2af5e27a_2_31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90" name="Google Shape;290;g23a2af5e27a_2_312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91" name="Google Shape;291;g23a2af5e27a_2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3a2af5e27a_2_31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</a:t>
            </a:r>
            <a:endParaRPr/>
          </a:p>
        </p:txBody>
      </p:sp>
      <p:sp>
        <p:nvSpPr>
          <p:cNvPr id="293" name="Google Shape;293;g23a2af5e27a_2_31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294" name="Google Shape;294;g23a2af5e27a_2_312"/>
          <p:cNvPicPr preferRelativeResize="0"/>
          <p:nvPr/>
        </p:nvPicPr>
        <p:blipFill rotWithShape="1">
          <a:blip r:embed="rId4">
            <a:alphaModFix/>
          </a:blip>
          <a:srcRect b="17591" l="21865" r="28965" t="41704"/>
          <a:stretch/>
        </p:blipFill>
        <p:spPr>
          <a:xfrm>
            <a:off x="1886063" y="2121150"/>
            <a:ext cx="8419877" cy="39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3a2af5e27a_2_312"/>
          <p:cNvSpPr txBox="1"/>
          <p:nvPr/>
        </p:nvSpPr>
        <p:spPr>
          <a:xfrm>
            <a:off x="2500188" y="5944500"/>
            <a:ext cx="719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Oscilloscope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Testing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3a2af5e27a_2_312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a2af5e27a_2_322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02" name="Google Shape;302;g23a2af5e27a_2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3a2af5e27a_2_32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04" name="Google Shape;304;g23a2af5e27a_2_322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Challenges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3a2af5e27a_2_322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3a2af5e27a_2_32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307" name="Google Shape;307;g23a2af5e27a_2_322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a2af5e27a_2_341"/>
          <p:cNvSpPr txBox="1"/>
          <p:nvPr>
            <p:ph idx="1" type="body"/>
          </p:nvPr>
        </p:nvSpPr>
        <p:spPr>
          <a:xfrm>
            <a:off x="376800" y="1334275"/>
            <a:ext cx="56028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3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9V Li-ion Batteries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Batteries have internal resistance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Active motors drain more current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Causes the actual voltage supplied to drop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3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Buck Converter (DC-DC converter)</a:t>
            </a:r>
            <a:endParaRPr b="1" sz="23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Originally using a 12V wall adapter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Foot pedals needed 12V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Motors needed 6V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Microcontroller needed 3.3V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1B42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B4284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1" sz="2300">
              <a:solidFill>
                <a:srgbClr val="1B428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5V wall adapter and chose components that operate at 5V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3a2af5e27a_2_341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3a2af5e27a_2_34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15" name="Google Shape;315;g23a2af5e27a_2_341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6" name="Google Shape;316;g23a2af5e27a_2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3a2af5e27a_2_34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 Design Issues</a:t>
            </a:r>
            <a:endParaRPr/>
          </a:p>
        </p:txBody>
      </p:sp>
      <p:sp>
        <p:nvSpPr>
          <p:cNvPr id="318" name="Google Shape;318;g23a2af5e27a_2_34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319" name="Google Shape;319;g23a2af5e27a_2_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300" y="1371000"/>
            <a:ext cx="4555624" cy="455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3a2af5e27a_2_341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a2afcce72_0_0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26" name="Google Shape;326;g23a2afcce7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3a2afcce72_0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28" name="Google Shape;328;g23a2afcce72_0_0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Actuation Subsystem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Alyssa Bradshaw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3a2afcce72_0_0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3a2afcce72_0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331" name="Google Shape;331;g23a2afcce72_0_0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a2afcce72_0_36"/>
          <p:cNvSpPr txBox="1"/>
          <p:nvPr>
            <p:ph idx="1" type="body"/>
          </p:nvPr>
        </p:nvSpPr>
        <p:spPr>
          <a:xfrm>
            <a:off x="376800" y="1139713"/>
            <a:ext cx="7363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iTEC HS-311 Servo Motors (3)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3a2afcce72_0_36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3a2afcce72_0_3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9" name="Google Shape;339;g23a2afcce72_0_36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40" name="Google Shape;340;g23a2afcce72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3a2afcce72_0_3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Actuation Subsystem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2" name="Google Shape;342;g23a2afcce72_0_3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343" name="Google Shape;343;g23a2afcce72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25" y="3209400"/>
            <a:ext cx="3050098" cy="30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3a2afcce72_0_36"/>
          <p:cNvSpPr txBox="1"/>
          <p:nvPr/>
        </p:nvSpPr>
        <p:spPr>
          <a:xfrm>
            <a:off x="6351238" y="1593763"/>
            <a:ext cx="38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Lifting Motor(2)</a:t>
            </a:r>
            <a:endParaRPr sz="2000"/>
          </a:p>
        </p:txBody>
      </p:sp>
      <p:graphicFrame>
        <p:nvGraphicFramePr>
          <p:cNvPr id="345" name="Google Shape;345;g23a2afcce72_0_36"/>
          <p:cNvGraphicFramePr/>
          <p:nvPr/>
        </p:nvGraphicFramePr>
        <p:xfrm>
          <a:off x="684038" y="20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{049C5F11-A234-4C53-B61D-9D1C93458307}</a:tableStyleId>
              </a:tblPr>
              <a:tblGrid>
                <a:gridCol w="3289400"/>
                <a:gridCol w="1491050"/>
              </a:tblGrid>
              <a:tr h="4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Operating Voltage Range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4.8 - 6.0 V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0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Range of Motion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0-180°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6" name="Google Shape;346;g23a2afcce72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325" y="2119499"/>
            <a:ext cx="4780449" cy="175165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3a2afcce72_0_36"/>
          <p:cNvSpPr txBox="1"/>
          <p:nvPr/>
        </p:nvSpPr>
        <p:spPr>
          <a:xfrm>
            <a:off x="6351238" y="3913975"/>
            <a:ext cx="38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Sweeping</a:t>
            </a:r>
            <a:r>
              <a:rPr lang="en-US" sz="2000"/>
              <a:t> Motor</a:t>
            </a:r>
            <a:endParaRPr sz="2000"/>
          </a:p>
        </p:txBody>
      </p:sp>
      <p:pic>
        <p:nvPicPr>
          <p:cNvPr id="348" name="Google Shape;348;g23a2afcce72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113" y="4406576"/>
            <a:ext cx="6954874" cy="17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3a2afcce72_0_36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a2afcce72_0_9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Actuation Subsystem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3a2afcce72_0_9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3a2afcce72_0_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57" name="Google Shape;357;g23a2afcce72_0_9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58" name="Google Shape;358;g23a2afcce7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3a2afcce72_0_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Design: Data Collection</a:t>
            </a:r>
            <a:endParaRPr/>
          </a:p>
        </p:txBody>
      </p:sp>
      <p:sp>
        <p:nvSpPr>
          <p:cNvPr id="360" name="Google Shape;360;g23a2afcce72_0_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aphicFrame>
        <p:nvGraphicFramePr>
          <p:cNvPr id="361" name="Google Shape;361;g23a2afcce72_0_9"/>
          <p:cNvGraphicFramePr/>
          <p:nvPr/>
        </p:nvGraphicFramePr>
        <p:xfrm>
          <a:off x="376800" y="204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{8FDFDDE4-88F4-41F3-8421-FE6C4D036B7C}</a:tableStyleId>
              </a:tblPr>
              <a:tblGrid>
                <a:gridCol w="3752075"/>
                <a:gridCol w="3752075"/>
              </a:tblGrid>
              <a:tr h="44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Requirement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Verification 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2818700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The servo motors must create negligible backwards EMF.</a:t>
                      </a:r>
                      <a:endParaRPr sz="2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The motors should cause minimal to no damage or tearing to the pages in the book.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Use an oscilloscope to plot the voltage of a motor when idle and when active. If the voltage spike is less than 1V ± 0.5V, we can consider the backwards EMF from the motor to be negligible.</a:t>
                      </a:r>
                      <a:endParaRPr sz="2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●"/>
                      </a:pPr>
                      <a:r>
                        <a:rPr lang="en-US" sz="2000"/>
                        <a:t>Run 10 test trials to find the best angle and speed for each motor.</a:t>
                      </a:r>
                      <a:endParaRPr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362" name="Google Shape;362;g23a2afcce72_0_9"/>
          <p:cNvPicPr preferRelativeResize="0"/>
          <p:nvPr/>
        </p:nvPicPr>
        <p:blipFill rotWithShape="1">
          <a:blip r:embed="rId4">
            <a:alphaModFix/>
          </a:blip>
          <a:srcRect b="1361" l="1464" r="79928" t="43058"/>
          <a:stretch/>
        </p:blipFill>
        <p:spPr>
          <a:xfrm>
            <a:off x="9054400" y="1411375"/>
            <a:ext cx="2232500" cy="456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3a2afcce72_0_9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a2afcce72_0_21"/>
          <p:cNvSpPr txBox="1"/>
          <p:nvPr>
            <p:ph idx="1" type="body"/>
          </p:nvPr>
        </p:nvSpPr>
        <p:spPr>
          <a:xfrm>
            <a:off x="376800" y="1334275"/>
            <a:ext cx="8664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Oscilloscope Testing - 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Negligible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 Backwards EMF 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3a2afcce72_0_21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3a2afcce72_0_2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71" name="Google Shape;371;g23a2afcce72_0_21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72" name="Google Shape;372;g23a2afcce7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3a2afcce72_0_2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 Testing</a:t>
            </a:r>
            <a:endParaRPr/>
          </a:p>
        </p:txBody>
      </p:sp>
      <p:sp>
        <p:nvSpPr>
          <p:cNvPr id="374" name="Google Shape;374;g23a2afcce72_0_2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375" name="Google Shape;375;g23a2afcce72_0_21"/>
          <p:cNvPicPr preferRelativeResize="0"/>
          <p:nvPr/>
        </p:nvPicPr>
        <p:blipFill rotWithShape="1">
          <a:blip r:embed="rId4">
            <a:alphaModFix/>
          </a:blip>
          <a:srcRect b="14111" l="0" r="0" t="0"/>
          <a:stretch/>
        </p:blipFill>
        <p:spPr>
          <a:xfrm>
            <a:off x="745106" y="2488813"/>
            <a:ext cx="10701770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3a2afcce72_0_21"/>
          <p:cNvSpPr txBox="1"/>
          <p:nvPr/>
        </p:nvSpPr>
        <p:spPr>
          <a:xfrm>
            <a:off x="2060325" y="1952575"/>
            <a:ext cx="29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Steady 5 Volts</a:t>
            </a:r>
            <a:endParaRPr sz="2000"/>
          </a:p>
        </p:txBody>
      </p:sp>
      <p:sp>
        <p:nvSpPr>
          <p:cNvPr id="377" name="Google Shape;377;g23a2afcce72_0_21"/>
          <p:cNvSpPr txBox="1"/>
          <p:nvPr/>
        </p:nvSpPr>
        <p:spPr>
          <a:xfrm>
            <a:off x="7533863" y="1952575"/>
            <a:ext cx="29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Voltage Drop of 760 mV</a:t>
            </a:r>
            <a:endParaRPr sz="2000"/>
          </a:p>
        </p:txBody>
      </p:sp>
      <p:sp>
        <p:nvSpPr>
          <p:cNvPr id="378" name="Google Shape;378;g23a2afcce72_0_21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a2afcce72_0_56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84" name="Google Shape;384;g23a2afcce72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3a2afcce72_0_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86" name="Google Shape;386;g23a2afcce72_0_56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Challenges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3a2afcce72_0_56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3a2afcce72_0_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389" name="Google Shape;389;g23a2afcce72_0_56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a2afcce72_0_46"/>
          <p:cNvSpPr txBox="1"/>
          <p:nvPr>
            <p:ph idx="1" type="body"/>
          </p:nvPr>
        </p:nvSpPr>
        <p:spPr>
          <a:xfrm>
            <a:off x="376804" y="1334275"/>
            <a:ext cx="57396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PCB Issue (1)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Initially right motor would not work when connecting all components to one PCB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1" sz="26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Used a second PCB to control this motor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Two separate programs for each MCU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Center and right motor had to be in sync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Better approach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1 PCB with two Microcontrollers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PCB Issue (2)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ight motor stopped working on 2nd PCB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1" sz="26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Rewired all connections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Soldered a new 2nd PCB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3a2afcce72_0_46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3a2afcce72_0_4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97" name="Google Shape;397;g23a2afcce72_0_46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98" name="Google Shape;398;g23a2afcce7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3a2afcce72_0_4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Original Design Issues</a:t>
            </a:r>
            <a:endParaRPr/>
          </a:p>
        </p:txBody>
      </p:sp>
      <p:sp>
        <p:nvSpPr>
          <p:cNvPr id="400" name="Google Shape;400;g23a2afcce72_0_4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401" name="Google Shape;401;g23a2afcce72_0_46"/>
          <p:cNvPicPr preferRelativeResize="0"/>
          <p:nvPr/>
        </p:nvPicPr>
        <p:blipFill rotWithShape="1">
          <a:blip r:embed="rId4">
            <a:alphaModFix/>
          </a:blip>
          <a:srcRect b="20385" l="18969" r="12817" t="19268"/>
          <a:stretch/>
        </p:blipFill>
        <p:spPr>
          <a:xfrm rot="5400000">
            <a:off x="6530263" y="929962"/>
            <a:ext cx="4610173" cy="543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3a2afcce72_0_46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376800" y="1334275"/>
            <a:ext cx="59898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Reading and multitasking can be difficult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Cooking using a cookbook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Playing an instrument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30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Problems of Existing Solutions</a:t>
            </a:r>
            <a:endParaRPr b="1" sz="230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Limited pages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Only turns 10 pages in one direction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Extensive setup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Must attach individual pages to the device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Expensive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exceed over $500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Motivation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600" y="1692000"/>
            <a:ext cx="5465523" cy="40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9335600" y="6466263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a2af5e27a_2_284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08" name="Google Shape;408;g23a2af5e27a_2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3a2af5e27a_2_28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10" name="Google Shape;410;g23a2af5e27a_2_284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Control &amp; Sensor</a:t>
            </a:r>
            <a:r>
              <a:rPr b="1" lang="en-US" sz="4500">
                <a:solidFill>
                  <a:schemeClr val="lt1"/>
                </a:solidFill>
              </a:rPr>
              <a:t> Subsystem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Javi Cardenas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3a2af5e27a_2_284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3a2af5e27a_2_28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413" name="Google Shape;413;g23a2af5e27a_2_284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a2af5e27a_0_24"/>
          <p:cNvSpPr txBox="1"/>
          <p:nvPr>
            <p:ph idx="1" type="body"/>
          </p:nvPr>
        </p:nvSpPr>
        <p:spPr>
          <a:xfrm>
            <a:off x="2543950" y="904363"/>
            <a:ext cx="22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R&amp;V Table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3a2af5e27a_0_2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3a2af5e27a_0_2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21" name="Google Shape;421;g23a2af5e27a_0_24"/>
          <p:cNvSpPr/>
          <p:nvPr/>
        </p:nvSpPr>
        <p:spPr>
          <a:xfrm flipH="1" rot="10800000">
            <a:off x="0" y="-7652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22" name="Google Shape;422;g23a2af5e27a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3a2af5e27a_0_2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&amp; Sensors</a:t>
            </a:r>
            <a:endParaRPr/>
          </a:p>
        </p:txBody>
      </p:sp>
      <p:sp>
        <p:nvSpPr>
          <p:cNvPr id="424" name="Google Shape;424;g23a2af5e27a_0_2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aphicFrame>
        <p:nvGraphicFramePr>
          <p:cNvPr id="425" name="Google Shape;425;g23a2af5e27a_0_24"/>
          <p:cNvGraphicFramePr/>
          <p:nvPr/>
        </p:nvGraphicFramePr>
        <p:xfrm>
          <a:off x="376800" y="140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{8FDFDDE4-88F4-41F3-8421-FE6C4D036B7C}</a:tableStyleId>
              </a:tblPr>
              <a:tblGrid>
                <a:gridCol w="3044050"/>
                <a:gridCol w="3044050"/>
              </a:tblGrid>
              <a:tr h="3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Requirements</a:t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Verification </a:t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/>
                </a:tc>
              </a:tr>
              <a:tr h="3049400"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IBM Plex Sans"/>
                        <a:buChar char="●"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When the left foot pedal is pressed, the motors should turn a page backward. When the right foot pedal is pressed, the motors should turn a page forward.</a:t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IBM Plex Sans"/>
                        <a:buChar char="●"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The LCD should track the number of pages turned forward.</a:t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IBM Plex Sans"/>
                        <a:buChar char="●"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Ensure that the left motor rotates 45°-135°-45° and the center motor rotates 0°-90°-180° when the left pedal is pressed. Ensure that the right motor rotates 135°-45°-135° and the center motor rotates 180°-90°-0° when the right pedal is pressed.</a:t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IBM Plex Sans"/>
                        <a:buChar char="●"/>
                      </a:pPr>
                      <a:r>
                        <a:rPr lang="en-US" sz="1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When the right foot pedal is pressed, the count should increase by 1. If the left foot pedal is pressed, the count should decrease by 1.</a:t>
                      </a:r>
                      <a:endParaRPr sz="16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426" name="Google Shape;426;g23a2af5e27a_0_24"/>
          <p:cNvPicPr preferRelativeResize="0"/>
          <p:nvPr/>
        </p:nvPicPr>
        <p:blipFill rotWithShape="1">
          <a:blip r:embed="rId4">
            <a:alphaModFix/>
          </a:blip>
          <a:srcRect b="67504" l="74202" r="1193" t="1375"/>
          <a:stretch/>
        </p:blipFill>
        <p:spPr>
          <a:xfrm>
            <a:off x="6737025" y="3717738"/>
            <a:ext cx="2808250" cy="2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3a2af5e27a_0_24"/>
          <p:cNvPicPr preferRelativeResize="0"/>
          <p:nvPr/>
        </p:nvPicPr>
        <p:blipFill rotWithShape="1">
          <a:blip r:embed="rId4">
            <a:alphaModFix/>
          </a:blip>
          <a:srcRect b="27861" l="23814" r="57895" t="44783"/>
          <a:stretch/>
        </p:blipFill>
        <p:spPr>
          <a:xfrm>
            <a:off x="9678275" y="3717750"/>
            <a:ext cx="2374599" cy="2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3a2af5e27a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8200" y="1074151"/>
            <a:ext cx="2550381" cy="24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3a2af5e27a_0_24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a2af5e27a_2_392"/>
          <p:cNvSpPr txBox="1"/>
          <p:nvPr>
            <p:ph idx="1" type="body"/>
          </p:nvPr>
        </p:nvSpPr>
        <p:spPr>
          <a:xfrm>
            <a:off x="3915000" y="1404925"/>
            <a:ext cx="4362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2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ATMEGA328P </a:t>
            </a:r>
            <a:endParaRPr b="1" sz="22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2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3a2af5e27a_2_392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23a2af5e27a_2_39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37" name="Google Shape;437;g23a2af5e27a_2_392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38" name="Google Shape;438;g23a2af5e27a_2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3a2af5e27a_2_39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&amp; Sensors</a:t>
            </a:r>
            <a:endParaRPr/>
          </a:p>
        </p:txBody>
      </p:sp>
      <p:sp>
        <p:nvSpPr>
          <p:cNvPr id="440" name="Google Shape;440;g23a2af5e27a_2_39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441" name="Google Shape;441;g23a2af5e27a_2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75" y="2587088"/>
            <a:ext cx="2931675" cy="26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3a2af5e27a_2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6562" y="2977900"/>
            <a:ext cx="4478898" cy="2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3a2af5e27a_2_392"/>
          <p:cNvSpPr txBox="1"/>
          <p:nvPr/>
        </p:nvSpPr>
        <p:spPr>
          <a:xfrm>
            <a:off x="856538" y="1404913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84B36"/>
                </a:solidFill>
              </a:rPr>
              <a:t>Twidec Foot Pedal Switches</a:t>
            </a:r>
            <a:endParaRPr sz="2200"/>
          </a:p>
        </p:txBody>
      </p:sp>
      <p:sp>
        <p:nvSpPr>
          <p:cNvPr id="444" name="Google Shape;444;g23a2af5e27a_2_392"/>
          <p:cNvSpPr txBox="1"/>
          <p:nvPr/>
        </p:nvSpPr>
        <p:spPr>
          <a:xfrm>
            <a:off x="8594425" y="1390863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84B36"/>
                </a:solidFill>
              </a:rPr>
              <a:t>Focus </a:t>
            </a:r>
            <a:r>
              <a:rPr b="1" lang="en-US" sz="2200">
                <a:solidFill>
                  <a:srgbClr val="E84B36"/>
                </a:solidFill>
              </a:rPr>
              <a:t>16x4 Liquid Crystal Display (LCD)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45" name="Google Shape;445;g23a2af5e27a_2_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411" y="2977888"/>
            <a:ext cx="26860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3a2af5e27a_2_392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a2af5e27a_2_488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Foot pedal switches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Motor actuation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LCD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3a2af5e27a_2_488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3a2af5e27a_2_48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54" name="Google Shape;454;g23a2af5e27a_2_488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55" name="Google Shape;455;g23a2af5e27a_2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3a2af5e27a_2_48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User Interface</a:t>
            </a:r>
            <a:endParaRPr/>
          </a:p>
        </p:txBody>
      </p:sp>
      <p:sp>
        <p:nvSpPr>
          <p:cNvPr id="457" name="Google Shape;457;g23a2af5e27a_2_48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458" name="Google Shape;458;g23a2af5e27a_2_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099" y="1093062"/>
            <a:ext cx="7039052" cy="51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3a2af5e27a_2_488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3a2af5e27a_2_352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65" name="Google Shape;465;g23a2af5e27a_2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23a2af5e27a_2_35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67" name="Google Shape;467;g23a2af5e27a_2_352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Challenges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3a2af5e27a_2_352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3a2af5e27a_2_35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470" name="Google Shape;470;g23a2af5e27a_2_352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a2af5e27a_2_414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Burning Bootloader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Original MCU had issues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Hardware vs Software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Arduino software uses digital pins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Pin 2 maps to pin 0 in software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3a2af5e27a_2_41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3a2af5e27a_2_41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78" name="Google Shape;478;g23a2af5e27a_2_414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79" name="Google Shape;479;g23a2af5e27a_2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3a2af5e27a_2_41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Programming </a:t>
            </a:r>
            <a:r>
              <a:rPr lang="en-US" sz="2400">
                <a:solidFill>
                  <a:schemeClr val="lt1"/>
                </a:solidFill>
              </a:rPr>
              <a:t>Microcontroller</a:t>
            </a:r>
            <a:endParaRPr/>
          </a:p>
        </p:txBody>
      </p:sp>
      <p:sp>
        <p:nvSpPr>
          <p:cNvPr id="481" name="Google Shape;481;g23a2af5e27a_2_41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482" name="Google Shape;482;g23a2af5e27a_2_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250" y="1449238"/>
            <a:ext cx="6650952" cy="43991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3a2af5e27a_2_414"/>
          <p:cNvSpPr txBox="1"/>
          <p:nvPr>
            <p:ph idx="12" type="sldNum"/>
          </p:nvPr>
        </p:nvSpPr>
        <p:spPr>
          <a:xfrm>
            <a:off x="9448800" y="64371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3a2afcce72_0_66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89" name="Google Shape;489;g23a2afcce72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3a2afcce72_0_6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91" name="Google Shape;491;g23a2afcce72_0_66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Physical Design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3a2afcce72_0_66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3a2afcce72_0_6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494" name="Google Shape;494;g23a2afcce72_0_66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02" name="Google Shape;5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6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PCB Design</a:t>
            </a:r>
            <a:endParaRPr/>
          </a:p>
        </p:txBody>
      </p:sp>
      <p:sp>
        <p:nvSpPr>
          <p:cNvPr id="504" name="Google Shape;504;p16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505" name="Google Shape;5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50" y="860525"/>
            <a:ext cx="8151087" cy="5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6"/>
          <p:cNvSpPr txBox="1"/>
          <p:nvPr>
            <p:ph idx="12" type="sldNum"/>
          </p:nvPr>
        </p:nvSpPr>
        <p:spPr>
          <a:xfrm>
            <a:off x="9426150" y="6464963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4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4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13" name="Google Shape;513;p14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14" name="Google Shape;5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4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Physical Design</a:t>
            </a:r>
            <a:endParaRPr/>
          </a:p>
        </p:txBody>
      </p:sp>
      <p:sp>
        <p:nvSpPr>
          <p:cNvPr id="516" name="Google Shape;516;p14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517" name="Google Shape;517;p14"/>
          <p:cNvSpPr txBox="1"/>
          <p:nvPr/>
        </p:nvSpPr>
        <p:spPr>
          <a:xfrm>
            <a:off x="281775" y="11379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</a:rPr>
              <a:t>PCB Layout</a:t>
            </a:r>
            <a:endParaRPr/>
          </a:p>
        </p:txBody>
      </p:sp>
      <p:pic>
        <p:nvPicPr>
          <p:cNvPr id="518" name="Google Shape;518;p14"/>
          <p:cNvPicPr preferRelativeResize="0"/>
          <p:nvPr/>
        </p:nvPicPr>
        <p:blipFill rotWithShape="1">
          <a:blip r:embed="rId4">
            <a:alphaModFix/>
          </a:blip>
          <a:srcRect b="17641" l="14693" r="15600" t="7859"/>
          <a:stretch/>
        </p:blipFill>
        <p:spPr>
          <a:xfrm>
            <a:off x="1166825" y="1912512"/>
            <a:ext cx="4332349" cy="34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4"/>
          <p:cNvPicPr preferRelativeResize="0"/>
          <p:nvPr/>
        </p:nvPicPr>
        <p:blipFill rotWithShape="1">
          <a:blip r:embed="rId5">
            <a:alphaModFix/>
          </a:blip>
          <a:srcRect b="17211" l="15653" r="13353" t="12276"/>
          <a:stretch/>
        </p:blipFill>
        <p:spPr>
          <a:xfrm rot="-5400000">
            <a:off x="7096100" y="1350177"/>
            <a:ext cx="3467873" cy="459257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4"/>
          <p:cNvSpPr txBox="1"/>
          <p:nvPr/>
        </p:nvSpPr>
        <p:spPr>
          <a:xfrm>
            <a:off x="453000" y="5421813"/>
            <a:ext cx="53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Unsoldered PCB</a:t>
            </a:r>
            <a:endParaRPr sz="2000"/>
          </a:p>
        </p:txBody>
      </p:sp>
      <p:sp>
        <p:nvSpPr>
          <p:cNvPr id="521" name="Google Shape;521;p14"/>
          <p:cNvSpPr txBox="1"/>
          <p:nvPr/>
        </p:nvSpPr>
        <p:spPr>
          <a:xfrm>
            <a:off x="6137225" y="5421813"/>
            <a:ext cx="53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Front Side of PCB</a:t>
            </a:r>
            <a:endParaRPr sz="2000"/>
          </a:p>
        </p:txBody>
      </p:sp>
      <p:sp>
        <p:nvSpPr>
          <p:cNvPr id="522" name="Google Shape;522;p14"/>
          <p:cNvSpPr txBox="1"/>
          <p:nvPr>
            <p:ph idx="12" type="sldNum"/>
          </p:nvPr>
        </p:nvSpPr>
        <p:spPr>
          <a:xfrm>
            <a:off x="9415525" y="64324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a2af5e27a_0_108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28" name="Google Shape;528;g23a2af5e27a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3a2af5e27a_0_10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30" name="Google Shape;530;g23a2af5e27a_0_108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Challenges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3a2af5e27a_0_108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3a2af5e27a_0_10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533" name="Google Shape;533;g23a2af5e27a_0_108"/>
          <p:cNvSpPr txBox="1"/>
          <p:nvPr>
            <p:ph idx="12" type="sldNum"/>
          </p:nvPr>
        </p:nvSpPr>
        <p:spPr>
          <a:xfrm>
            <a:off x="9396175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a2af5e27a_2_0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High 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Level</a:t>
            </a: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 Requirements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device must be able to turn one page within 5 seconds ±  2 seconds. This motion should be repeatable for turning a page backward.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device must be able to turn at least ten consecutive pages, with 95% ± 5% accuracy, and take at most 1 minute ± 10 seconds when the foot pedal is pressed consecutively.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device must be able to store the total number of pages turned in a single sitting, with 95% ± 5% accuracy, and display this information to the reader.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3a2af5e27a_2_0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3a2af5e27a_2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76" name="Google Shape;176;g23a2af5e27a_2_0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77" name="Google Shape;177;g23a2af5e27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a2af5e27a_2_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Our Solution</a:t>
            </a:r>
            <a:endParaRPr/>
          </a:p>
        </p:txBody>
      </p:sp>
      <p:sp>
        <p:nvSpPr>
          <p:cNvPr id="179" name="Google Shape;179;g23a2af5e27a_2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180" name="Google Shape;180;g23a2af5e27a_2_0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3a2af5e27a_0_117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Foot Pedal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Pull-Up resistor on voltage line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Originally on data line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Connect pin 3 to power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Instead of a via, draw the ground wire on pin 7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Motors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 two capacitors for each motor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Helps with noise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3a2af5e27a_0_117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23a2af5e27a_0_11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41" name="Google Shape;541;g23a2af5e27a_0_117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42" name="Google Shape;542;g23a2af5e27a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3a2af5e27a_0_11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PCB Design</a:t>
            </a:r>
            <a:endParaRPr/>
          </a:p>
        </p:txBody>
      </p:sp>
      <p:sp>
        <p:nvSpPr>
          <p:cNvPr id="544" name="Google Shape;544;g23a2af5e27a_0_11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545" name="Google Shape;545;g23a2af5e27a_0_117"/>
          <p:cNvPicPr preferRelativeResize="0"/>
          <p:nvPr/>
        </p:nvPicPr>
        <p:blipFill rotWithShape="1">
          <a:blip r:embed="rId4">
            <a:alphaModFix/>
          </a:blip>
          <a:srcRect b="5415" l="10481" r="12671" t="2017"/>
          <a:stretch/>
        </p:blipFill>
        <p:spPr>
          <a:xfrm rot="-5400000">
            <a:off x="7732600" y="965989"/>
            <a:ext cx="3066973" cy="49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3a2af5e27a_0_117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, dark&#10;&#10;Description automatically generated" id="551" name="Google Shape;551;g23a2af5e27a_2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23a2af5e27a_2_607"/>
          <p:cNvSpPr/>
          <p:nvPr/>
        </p:nvSpPr>
        <p:spPr>
          <a:xfrm flipH="1" rot="10800000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803"/>
                </a:srgbClr>
              </a:gs>
              <a:gs pos="50000">
                <a:srgbClr val="1B4284">
                  <a:alpha val="9803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3a2af5e27a_2_607"/>
          <p:cNvSpPr txBox="1"/>
          <p:nvPr/>
        </p:nvSpPr>
        <p:spPr>
          <a:xfrm>
            <a:off x="2206906" y="14910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3a2af5e27a_2_607"/>
          <p:cNvSpPr txBox="1"/>
          <p:nvPr/>
        </p:nvSpPr>
        <p:spPr>
          <a:xfrm>
            <a:off x="1441528" y="3232230"/>
            <a:ext cx="930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What we learned and improvements to our device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logo&#10;&#10;Description automatically generated" id="555" name="Google Shape;555;g23a2af5e27a_2_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3a2af5e27a_2_607"/>
          <p:cNvSpPr/>
          <p:nvPr/>
        </p:nvSpPr>
        <p:spPr>
          <a:xfrm>
            <a:off x="5520230" y="27593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3a2af5e27a_2_60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58" name="Google Shape;558;g23a2af5e27a_2_60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559" name="Google Shape;559;g23a2af5e27a_2_607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"/>
          <p:cNvSpPr txBox="1"/>
          <p:nvPr>
            <p:ph idx="1" type="body"/>
          </p:nvPr>
        </p:nvSpPr>
        <p:spPr>
          <a:xfrm>
            <a:off x="376809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3100">
                <a:solidFill>
                  <a:srgbClr val="E84B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Cost Analysis</a:t>
            </a:r>
            <a:endParaRPr b="1" sz="3100">
              <a:solidFill>
                <a:srgbClr val="E84B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7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67" name="Google Shape;567;p17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68" name="Google Shape;5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7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Cost</a:t>
            </a:r>
            <a:endParaRPr/>
          </a:p>
        </p:txBody>
      </p:sp>
      <p:sp>
        <p:nvSpPr>
          <p:cNvPr id="570" name="Google Shape;570;p1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571" name="Google Shape;5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38" y="2369975"/>
            <a:ext cx="11679723" cy="327031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7"/>
          <p:cNvSpPr txBox="1"/>
          <p:nvPr/>
        </p:nvSpPr>
        <p:spPr>
          <a:xfrm>
            <a:off x="9885700" y="4912475"/>
            <a:ext cx="192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___________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/>
          <p:nvPr>
            <p:ph idx="12" type="sldNum"/>
          </p:nvPr>
        </p:nvSpPr>
        <p:spPr>
          <a:xfrm>
            <a:off x="9448800" y="645722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3a2afcce72_1_7"/>
          <p:cNvSpPr txBox="1"/>
          <p:nvPr>
            <p:ph idx="1" type="body"/>
          </p:nvPr>
        </p:nvSpPr>
        <p:spPr>
          <a:xfrm>
            <a:off x="376800" y="1334277"/>
            <a:ext cx="11177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3100">
                <a:solidFill>
                  <a:srgbClr val="E84B3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Accomplishments</a:t>
            </a:r>
            <a:endParaRPr b="1" sz="3100">
              <a:solidFill>
                <a:srgbClr val="E84B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Met all high-level requirements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Affordable compared to existing devices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Hands-Free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100">
              <a:solidFill>
                <a:srgbClr val="E84B3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3a2afcce72_1_7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3a2afcce72_1_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81" name="Google Shape;581;g23a2afcce72_1_7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82" name="Google Shape;582;g23a2afcce72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23a2afcce72_1_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584" name="Google Shape;584;g23a2afcce72_1_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585" name="Google Shape;585;g23a2afcce72_1_7"/>
          <p:cNvSpPr txBox="1"/>
          <p:nvPr>
            <p:ph idx="1" type="body"/>
          </p:nvPr>
        </p:nvSpPr>
        <p:spPr>
          <a:xfrm>
            <a:off x="243150" y="3627354"/>
            <a:ext cx="11177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60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Recommendations for Further Work</a:t>
            </a:r>
            <a:endParaRPr b="1" sz="260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3a2afcce72_1_7"/>
          <p:cNvSpPr txBox="1"/>
          <p:nvPr/>
        </p:nvSpPr>
        <p:spPr>
          <a:xfrm>
            <a:off x="395550" y="4259150"/>
            <a:ext cx="786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Reset Button or Feedback loop to deal with page jamming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Force sensor to determine thickness of pages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Use only one PCB</a:t>
            </a:r>
            <a:endParaRPr/>
          </a:p>
        </p:txBody>
      </p:sp>
      <p:pic>
        <p:nvPicPr>
          <p:cNvPr id="587" name="Google Shape;587;g23a2afcce72_1_7"/>
          <p:cNvPicPr preferRelativeResize="0"/>
          <p:nvPr/>
        </p:nvPicPr>
        <p:blipFill rotWithShape="1">
          <a:blip r:embed="rId4">
            <a:alphaModFix/>
          </a:blip>
          <a:srcRect b="11812" l="8187" r="11933" t="2276"/>
          <a:stretch/>
        </p:blipFill>
        <p:spPr>
          <a:xfrm>
            <a:off x="7757215" y="977188"/>
            <a:ext cx="3725837" cy="53432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3a2afcce72_1_7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3a2af5e27a_2_687"/>
          <p:cNvSpPr/>
          <p:nvPr/>
        </p:nvSpPr>
        <p:spPr>
          <a:xfrm flipH="1" rot="10800000">
            <a:off x="0" y="8162"/>
            <a:ext cx="12192000" cy="68580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street&#10;&#10;Description automatically generated" id="594" name="Google Shape;594;g23a2af5e27a_2_68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816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95" name="Google Shape;595;g23a2af5e27a_2_6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3a2af5e27a_2_68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597" name="Google Shape;597;g23a2af5e27a_2_687"/>
          <p:cNvSpPr txBox="1"/>
          <p:nvPr/>
        </p:nvSpPr>
        <p:spPr>
          <a:xfrm>
            <a:off x="1295400" y="2948490"/>
            <a:ext cx="9601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Questions?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3a2af5e27a_2_687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3a2af5e27a_2_68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600" name="Google Shape;600;g23a2af5e27a_2_687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"/>
          <p:cNvSpPr/>
          <p:nvPr/>
        </p:nvSpPr>
        <p:spPr>
          <a:xfrm flipH="1" rot="10800000">
            <a:off x="-1" y="8163"/>
            <a:ext cx="12192000" cy="68580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newspaper&#10;&#10;Description automatically generated" id="606" name="Google Shape;606;p20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1" y="8164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607" name="Google Shape;6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021" y="2252985"/>
            <a:ext cx="7131957" cy="235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87" name="Google Shape;187;p5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Project Images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191" name="Google Shape;1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85" y="1829251"/>
            <a:ext cx="5103789" cy="420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981725" y="1336650"/>
            <a:ext cx="43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Sketch</a:t>
            </a:r>
            <a:endParaRPr sz="2000"/>
          </a:p>
        </p:txBody>
      </p:sp>
      <p:sp>
        <p:nvSpPr>
          <p:cNvPr id="193" name="Google Shape;193;p5"/>
          <p:cNvSpPr txBox="1"/>
          <p:nvPr/>
        </p:nvSpPr>
        <p:spPr>
          <a:xfrm>
            <a:off x="6577175" y="1336650"/>
            <a:ext cx="43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Physical Device</a:t>
            </a:r>
            <a:endParaRPr sz="2000"/>
          </a:p>
        </p:txBody>
      </p:sp>
      <p:grpSp>
        <p:nvGrpSpPr>
          <p:cNvPr id="194" name="Google Shape;194;p5"/>
          <p:cNvGrpSpPr/>
          <p:nvPr/>
        </p:nvGrpSpPr>
        <p:grpSpPr>
          <a:xfrm>
            <a:off x="6036275" y="1966850"/>
            <a:ext cx="5417700" cy="3701350"/>
            <a:chOff x="6036275" y="1875525"/>
            <a:chExt cx="5417700" cy="3701350"/>
          </a:xfrm>
        </p:grpSpPr>
        <p:pic>
          <p:nvPicPr>
            <p:cNvPr id="195" name="Google Shape;195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6300" y="1875525"/>
              <a:ext cx="5417626" cy="318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5"/>
            <p:cNvSpPr txBox="1"/>
            <p:nvPr/>
          </p:nvSpPr>
          <p:spPr>
            <a:xfrm>
              <a:off x="6036275" y="5161375"/>
              <a:ext cx="5417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highlight>
                    <a:srgbClr val="FF552E"/>
                  </a:highlight>
                  <a:latin typeface="Calibri"/>
                  <a:ea typeface="Calibri"/>
                  <a:cs typeface="Calibri"/>
                  <a:sym typeface="Calibri"/>
                </a:rPr>
                <a:t>Foot Pedals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1500">
                  <a:highlight>
                    <a:srgbClr val="4A86E8"/>
                  </a:highlight>
                  <a:latin typeface="Calibri"/>
                  <a:ea typeface="Calibri"/>
                  <a:cs typeface="Calibri"/>
                  <a:sym typeface="Calibri"/>
                </a:rPr>
                <a:t>User Interface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1500">
                  <a:highlight>
                    <a:srgbClr val="F6B26B"/>
                  </a:highlight>
                  <a:latin typeface="Calibri"/>
                  <a:ea typeface="Calibri"/>
                  <a:cs typeface="Calibri"/>
                  <a:sym typeface="Calibri"/>
                </a:rPr>
                <a:t>PCB’S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1500">
                  <a:highlight>
                    <a:srgbClr val="6AA84F"/>
                  </a:highlight>
                  <a:latin typeface="Calibri"/>
                  <a:ea typeface="Calibri"/>
                  <a:cs typeface="Calibri"/>
                  <a:sym typeface="Calibri"/>
                </a:rPr>
                <a:t>Lifting Motors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1500">
                  <a:highlight>
                    <a:srgbClr val="9900FF"/>
                  </a:highlight>
                  <a:latin typeface="Calibri"/>
                  <a:ea typeface="Calibri"/>
                  <a:cs typeface="Calibri"/>
                  <a:sym typeface="Calibri"/>
                </a:rPr>
                <a:t>Turning Motor</a:t>
              </a:r>
              <a:endParaRPr sz="1500">
                <a:highlight>
                  <a:srgbClr val="9900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113200" y="3511300"/>
              <a:ext cx="823500" cy="839400"/>
            </a:xfrm>
            <a:prstGeom prst="ellipse">
              <a:avLst/>
            </a:prstGeom>
            <a:noFill/>
            <a:ln cap="flat" cmpd="sng" w="3810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0525350" y="3384350"/>
              <a:ext cx="823500" cy="839400"/>
            </a:xfrm>
            <a:prstGeom prst="ellipse">
              <a:avLst/>
            </a:prstGeom>
            <a:noFill/>
            <a:ln cap="flat" cmpd="sng" w="3810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730225" y="4616375"/>
              <a:ext cx="693600" cy="401400"/>
            </a:xfrm>
            <a:prstGeom prst="ellipse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0025450" y="4616375"/>
              <a:ext cx="693600" cy="401400"/>
            </a:xfrm>
            <a:prstGeom prst="ellipse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377838" y="4692575"/>
              <a:ext cx="693600" cy="401400"/>
            </a:xfrm>
            <a:prstGeom prst="ellipse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154575" y="2077975"/>
              <a:ext cx="823500" cy="492600"/>
            </a:xfrm>
            <a:prstGeom prst="ellipse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9364375" y="2077975"/>
              <a:ext cx="823500" cy="492600"/>
            </a:xfrm>
            <a:prstGeom prst="ellipse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333363" y="2003475"/>
              <a:ext cx="823500" cy="492600"/>
            </a:xfrm>
            <a:prstGeom prst="ellipse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5"/>
          <p:cNvSpPr txBox="1"/>
          <p:nvPr>
            <p:ph idx="12" type="sldNum"/>
          </p:nvPr>
        </p:nvSpPr>
        <p:spPr>
          <a:xfrm>
            <a:off x="9448800" y="6464963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a2af5e27a_2_466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3a2af5e27a_2_46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2" name="Google Shape;212;g23a2af5e27a_2_466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13" name="Google Shape;213;g23a2af5e27a_2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3a2af5e27a_2_46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Functionality</a:t>
            </a:r>
            <a:endParaRPr/>
          </a:p>
        </p:txBody>
      </p:sp>
      <p:sp>
        <p:nvSpPr>
          <p:cNvPr id="215" name="Google Shape;215;g23a2af5e27a_2_46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216" name="Google Shape;216;g23a2af5e27a_2_466"/>
          <p:cNvSpPr txBox="1"/>
          <p:nvPr/>
        </p:nvSpPr>
        <p:spPr>
          <a:xfrm>
            <a:off x="3264375" y="5846288"/>
            <a:ext cx="53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One Page Forward and One Page Backward</a:t>
            </a:r>
            <a:endParaRPr sz="2000"/>
          </a:p>
        </p:txBody>
      </p:sp>
      <p:pic>
        <p:nvPicPr>
          <p:cNvPr id="217" name="Google Shape;217;g23a2af5e27a_2_466" title="onebackandfor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26" y="980500"/>
            <a:ext cx="6530975" cy="489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a2af5e27a_2_466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c61be17b5_0_3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3c61be17b5_0_3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25" name="Google Shape;225;g23c61be17b5_0_34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26" name="Google Shape;226;g23c61be17b5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3c61be17b5_0_3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Functionality</a:t>
            </a:r>
            <a:endParaRPr/>
          </a:p>
        </p:txBody>
      </p:sp>
      <p:sp>
        <p:nvSpPr>
          <p:cNvPr id="228" name="Google Shape;228;g23c61be17b5_0_3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229" name="Google Shape;229;g23c61be17b5_0_34" title="lc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250" y="962050"/>
            <a:ext cx="7614976" cy="511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g23c61be17b5_0_34"/>
          <p:cNvSpPr txBox="1"/>
          <p:nvPr/>
        </p:nvSpPr>
        <p:spPr>
          <a:xfrm>
            <a:off x="3664338" y="6020700"/>
            <a:ext cx="433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LCD Output</a:t>
            </a:r>
            <a:endParaRPr sz="2000"/>
          </a:p>
        </p:txBody>
      </p:sp>
      <p:sp>
        <p:nvSpPr>
          <p:cNvPr id="231" name="Google Shape;231;g23c61be17b5_0_34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 flipH="1" rot="10800000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38" name="Google Shape;238;p6"/>
          <p:cNvSpPr/>
          <p:nvPr/>
        </p:nvSpPr>
        <p:spPr>
          <a:xfrm flipH="1" rot="10800000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39" name="Google Shape;2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 Demo Video</a:t>
            </a:r>
            <a:endParaRPr/>
          </a:p>
        </p:txBody>
      </p:sp>
      <p:sp>
        <p:nvSpPr>
          <p:cNvPr id="241" name="Google Shape;241;p6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242" name="Google Shape;242;p6" title="long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6400" y="1024050"/>
            <a:ext cx="6594416" cy="49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"/>
          <p:cNvSpPr txBox="1"/>
          <p:nvPr/>
        </p:nvSpPr>
        <p:spPr>
          <a:xfrm>
            <a:off x="3790900" y="5900113"/>
            <a:ext cx="433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10 Consecutive Pages in 1 Minute</a:t>
            </a:r>
            <a:endParaRPr sz="2000"/>
          </a:p>
        </p:txBody>
      </p:sp>
      <p:sp>
        <p:nvSpPr>
          <p:cNvPr id="244" name="Google Shape;244;p6"/>
          <p:cNvSpPr txBox="1"/>
          <p:nvPr>
            <p:ph idx="12" type="sldNum"/>
          </p:nvPr>
        </p:nvSpPr>
        <p:spPr>
          <a:xfrm>
            <a:off x="9448800" y="6464963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a2af5e27a_2_28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3a2af5e27a_2_2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51" name="Google Shape;251;g23a2af5e27a_2_28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52" name="Google Shape;252;g23a2af5e27a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3a2af5e27a_2_2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Block Diagram</a:t>
            </a:r>
            <a:endParaRPr/>
          </a:p>
        </p:txBody>
      </p:sp>
      <p:sp>
        <p:nvSpPr>
          <p:cNvPr id="254" name="Google Shape;254;g23a2af5e27a_2_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pic>
        <p:nvPicPr>
          <p:cNvPr id="255" name="Google Shape;255;g23a2af5e27a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523" y="953913"/>
            <a:ext cx="6502952" cy="49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3a2af5e27a_2_28"/>
          <p:cNvSpPr txBox="1"/>
          <p:nvPr/>
        </p:nvSpPr>
        <p:spPr>
          <a:xfrm>
            <a:off x="2271900" y="5904075"/>
            <a:ext cx="711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Three Subsystems: Power, Actuation, and Control &amp; Sensors</a:t>
            </a:r>
            <a:endParaRPr/>
          </a:p>
        </p:txBody>
      </p:sp>
      <p:sp>
        <p:nvSpPr>
          <p:cNvPr id="257" name="Google Shape;257;g23a2af5e27a_2_28"/>
          <p:cNvSpPr txBox="1"/>
          <p:nvPr>
            <p:ph idx="12" type="sldNum"/>
          </p:nvPr>
        </p:nvSpPr>
        <p:spPr>
          <a:xfrm>
            <a:off x="9448800" y="64650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</a:rPr>
              <a:t>‹#›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a2af5e27a_2_197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63" name="Google Shape;263;g23a2af5e27a_2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3a2af5e27a_2_19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5" name="Google Shape;265;g23a2af5e27a_2_197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Power Subsystem</a:t>
            </a:r>
            <a:endParaRPr b="1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Adia Radecka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3a2af5e27a_2_197"/>
          <p:cNvSpPr/>
          <p:nvPr/>
        </p:nvSpPr>
        <p:spPr>
          <a:xfrm>
            <a:off x="5520230" y="1704276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3a2af5e27a_2_19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sp>
        <p:nvSpPr>
          <p:cNvPr id="268" name="Google Shape;268;g23a2af5e27a_2_197"/>
          <p:cNvSpPr txBox="1"/>
          <p:nvPr>
            <p:ph idx="12" type="sldNum"/>
          </p:nvPr>
        </p:nvSpPr>
        <p:spPr>
          <a:xfrm>
            <a:off x="9448800" y="64571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</a:rPr>
              <a:t>‹#›</a:t>
            </a:fld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